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95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0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0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43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7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9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13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0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25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7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5021-28FE-4931-94F4-D2FD8CDC1689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A323-1C0F-4390-88BF-7CAE765A88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12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005269"/>
            <a:ext cx="9144000" cy="825583"/>
          </a:xfrm>
        </p:spPr>
        <p:txBody>
          <a:bodyPr anchor="ctr">
            <a:normAutofit/>
          </a:bodyPr>
          <a:lstStyle/>
          <a:p>
            <a:r>
              <a:rPr lang="de-DE" sz="4000" dirty="0" smtClean="0"/>
              <a:t>Vom zählenden Rechnen wegkommen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2123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02" y="96253"/>
            <a:ext cx="12037996" cy="6670307"/>
          </a:xfrm>
        </p:spPr>
        <p:txBody>
          <a:bodyPr>
            <a:normAutofit fontScale="92500"/>
          </a:bodyPr>
          <a:lstStyle/>
          <a:p>
            <a:r>
              <a:rPr lang="de-DE" sz="4000" dirty="0" smtClean="0"/>
              <a:t>Fazit zur Ablösung vom zählenden </a:t>
            </a:r>
            <a:r>
              <a:rPr lang="de-DE" sz="4000" dirty="0" smtClean="0"/>
              <a:t>Rechnen</a:t>
            </a:r>
            <a:endParaRPr lang="de-DE" sz="4000" dirty="0" smtClean="0"/>
          </a:p>
          <a:p>
            <a:endParaRPr lang="de-DE" sz="3500" dirty="0" smtClean="0"/>
          </a:p>
          <a:p>
            <a:r>
              <a:rPr lang="de-DE" sz="3500" dirty="0" smtClean="0"/>
              <a:t>Nachdem die Lehrkraft den Schülern Rechenstrategien vermittelt hat, gelingt es den Kindern flexibler zu rechnen und den Zahlenblick zu schärfen.</a:t>
            </a:r>
          </a:p>
          <a:p>
            <a:endParaRPr lang="de-DE" sz="3500" dirty="0" smtClean="0"/>
          </a:p>
          <a:p>
            <a:r>
              <a:rPr lang="de-DE" sz="3500" dirty="0" smtClean="0"/>
              <a:t>Um das Arbeitsgedächtnis der Schüler zu entlasten, ist es wichtig einfache Rechenoperationen und Rechenstrategien zu automatisieren.</a:t>
            </a:r>
          </a:p>
          <a:p>
            <a:endParaRPr lang="de-DE" sz="3500" dirty="0"/>
          </a:p>
          <a:p>
            <a:endParaRPr lang="de-DE" sz="3500" dirty="0" smtClean="0"/>
          </a:p>
          <a:p>
            <a:r>
              <a:rPr lang="de-DE" sz="3500" dirty="0" smtClean="0"/>
              <a:t>Besonders geeignet dazu sind Blitzrechenkästen (Klett-Verlag)</a:t>
            </a:r>
          </a:p>
          <a:p>
            <a:r>
              <a:rPr lang="de-DE" sz="3500" dirty="0"/>
              <a:t>s</a:t>
            </a:r>
            <a:r>
              <a:rPr lang="de-DE" sz="3500" dirty="0" smtClean="0"/>
              <a:t>owie selbst erstellte Karteikästen </a:t>
            </a:r>
            <a:r>
              <a:rPr lang="de-DE" sz="3500" smtClean="0"/>
              <a:t>und Partnerübungen.</a:t>
            </a:r>
            <a:endParaRPr lang="de-DE" sz="3500" dirty="0" smtClean="0"/>
          </a:p>
        </p:txBody>
      </p:sp>
    </p:spTree>
    <p:extLst>
      <p:ext uri="{BB962C8B-B14F-4D97-AF65-F5344CB8AC3E}">
        <p14:creationId xmlns:p14="http://schemas.microsoft.com/office/powerpoint/2010/main" val="24174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54518" y="173257"/>
            <a:ext cx="10882960" cy="6487427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Aufgabe der fördernden </a:t>
            </a:r>
            <a:r>
              <a:rPr lang="de-DE" sz="4000" dirty="0" smtClean="0"/>
              <a:t>Lehrkraft</a:t>
            </a:r>
            <a:endParaRPr lang="de-DE" sz="4000" dirty="0" smtClean="0"/>
          </a:p>
          <a:p>
            <a:endParaRPr lang="de-DE" dirty="0" smtClean="0"/>
          </a:p>
          <a:p>
            <a:r>
              <a:rPr lang="de-DE" sz="3200" dirty="0" smtClean="0"/>
              <a:t>Schüler werden im Umgang mit </a:t>
            </a:r>
            <a:r>
              <a:rPr lang="de-DE" sz="3200" b="1" dirty="0" smtClean="0"/>
              <a:t>strukturierten</a:t>
            </a:r>
            <a:r>
              <a:rPr lang="de-DE" sz="3200" dirty="0" smtClean="0"/>
              <a:t> Materialien trainiert</a:t>
            </a:r>
            <a:r>
              <a:rPr lang="de-DE" sz="3200" dirty="0" smtClean="0"/>
              <a:t>.</a:t>
            </a:r>
          </a:p>
          <a:p>
            <a:endParaRPr lang="de-DE" sz="3200" dirty="0" smtClean="0"/>
          </a:p>
          <a:p>
            <a:r>
              <a:rPr lang="de-DE" sz="3200" dirty="0" smtClean="0"/>
              <a:t>Bewährte Materialien hierfür </a:t>
            </a:r>
            <a:r>
              <a:rPr lang="de-DE" sz="3200" dirty="0" smtClean="0"/>
              <a:t>sind</a:t>
            </a:r>
          </a:p>
          <a:p>
            <a:endParaRPr lang="de-DE" sz="3200" dirty="0" smtClean="0"/>
          </a:p>
          <a:p>
            <a:r>
              <a:rPr lang="de-DE" sz="3200" dirty="0" smtClean="0"/>
              <a:t>Rechenschiffchen mit </a:t>
            </a:r>
            <a:r>
              <a:rPr lang="de-DE" sz="3200" dirty="0" smtClean="0"/>
              <a:t>Wendeplättchen</a:t>
            </a:r>
          </a:p>
          <a:p>
            <a:r>
              <a:rPr lang="de-DE" sz="3200" dirty="0" err="1" smtClean="0"/>
              <a:t>Dienes</a:t>
            </a:r>
            <a:r>
              <a:rPr lang="de-DE" sz="3200" dirty="0" smtClean="0"/>
              <a:t>-Würfel</a:t>
            </a:r>
          </a:p>
          <a:p>
            <a:r>
              <a:rPr lang="de-DE" sz="3200" dirty="0" smtClean="0"/>
              <a:t>Rechenrahmen</a:t>
            </a:r>
          </a:p>
          <a:p>
            <a:r>
              <a:rPr lang="de-DE" sz="3200" dirty="0" smtClean="0"/>
              <a:t>Blitzrechenkästen</a:t>
            </a: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4674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999" y="269507"/>
            <a:ext cx="9833811" cy="4841508"/>
          </a:xfrm>
        </p:spPr>
        <p:txBody>
          <a:bodyPr>
            <a:normAutofit lnSpcReduction="10000"/>
          </a:bodyPr>
          <a:lstStyle/>
          <a:p>
            <a:r>
              <a:rPr lang="de-DE" sz="4000" dirty="0" smtClean="0"/>
              <a:t>Begründung des Materialeinsatzes</a:t>
            </a:r>
          </a:p>
          <a:p>
            <a:r>
              <a:rPr lang="de-DE" sz="1800" dirty="0" smtClean="0"/>
              <a:t>(Weniger ist mehr)</a:t>
            </a:r>
          </a:p>
          <a:p>
            <a:endParaRPr lang="de-DE" sz="1800" dirty="0"/>
          </a:p>
          <a:p>
            <a:r>
              <a:rPr lang="de-DE" sz="1800" dirty="0" smtClean="0"/>
              <a:t>(Diskussion erwünscht)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1. Das </a:t>
            </a:r>
            <a:r>
              <a:rPr lang="de-DE" dirty="0" smtClean="0"/>
              <a:t>Material dient nicht nur zur Ergebnisermittlung</a:t>
            </a:r>
          </a:p>
          <a:p>
            <a:r>
              <a:rPr lang="de-DE" dirty="0"/>
              <a:t>s</a:t>
            </a:r>
            <a:r>
              <a:rPr lang="de-DE" dirty="0" smtClean="0"/>
              <a:t>ondern </a:t>
            </a:r>
            <a:r>
              <a:rPr lang="de-DE" dirty="0" smtClean="0"/>
              <a:t>auch</a:t>
            </a:r>
          </a:p>
          <a:p>
            <a:r>
              <a:rPr lang="de-DE" dirty="0" smtClean="0"/>
              <a:t>2. </a:t>
            </a:r>
            <a:r>
              <a:rPr lang="de-DE" dirty="0" smtClean="0"/>
              <a:t>zur </a:t>
            </a:r>
            <a:r>
              <a:rPr lang="de-DE" dirty="0" smtClean="0"/>
              <a:t>Veranschaulichung der Rechenwege</a:t>
            </a:r>
          </a:p>
          <a:p>
            <a:r>
              <a:rPr lang="de-DE" dirty="0" smtClean="0"/>
              <a:t>u</a:t>
            </a:r>
            <a:r>
              <a:rPr lang="de-DE" dirty="0" smtClean="0"/>
              <a:t>nd</a:t>
            </a:r>
            <a:endParaRPr lang="de-DE" dirty="0" smtClean="0"/>
          </a:p>
          <a:p>
            <a:r>
              <a:rPr lang="de-DE" dirty="0" smtClean="0"/>
              <a:t>3. </a:t>
            </a:r>
            <a:r>
              <a:rPr lang="de-DE" dirty="0" smtClean="0"/>
              <a:t>zur </a:t>
            </a:r>
            <a:r>
              <a:rPr lang="de-DE" dirty="0" smtClean="0"/>
              <a:t>Beweisführung bei fehlerhaften </a:t>
            </a:r>
            <a:r>
              <a:rPr lang="de-DE" dirty="0" smtClean="0"/>
              <a:t>Denkwegen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104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798903"/>
            <a:ext cx="9144000" cy="5255394"/>
          </a:xfrm>
        </p:spPr>
        <p:txBody>
          <a:bodyPr>
            <a:normAutofit fontScale="92500"/>
          </a:bodyPr>
          <a:lstStyle/>
          <a:p>
            <a:r>
              <a:rPr lang="de-DE" sz="4300" dirty="0" smtClean="0"/>
              <a:t>Vom konkreten zum gedanklichen Handeln</a:t>
            </a:r>
          </a:p>
          <a:p>
            <a:r>
              <a:rPr lang="de-DE" sz="3200" dirty="0" smtClean="0"/>
              <a:t>Das Vier-Phasen-Modell </a:t>
            </a:r>
            <a:endParaRPr lang="de-DE" sz="3200" dirty="0" smtClean="0"/>
          </a:p>
          <a:p>
            <a:r>
              <a:rPr lang="de-DE" sz="3200" dirty="0" smtClean="0"/>
              <a:t>nach </a:t>
            </a:r>
            <a:r>
              <a:rPr lang="de-DE" sz="3200" dirty="0" smtClean="0"/>
              <a:t>Schipper, </a:t>
            </a:r>
            <a:r>
              <a:rPr lang="de-DE" sz="3200" dirty="0" err="1" smtClean="0"/>
              <a:t>Wartha</a:t>
            </a:r>
            <a:r>
              <a:rPr lang="de-DE" sz="3200" dirty="0" smtClean="0"/>
              <a:t>, Schroeders 2011</a:t>
            </a:r>
          </a:p>
          <a:p>
            <a:endParaRPr lang="de-DE" sz="3200" dirty="0" smtClean="0"/>
          </a:p>
          <a:p>
            <a:endParaRPr lang="de-DE" sz="3200" dirty="0"/>
          </a:p>
          <a:p>
            <a:pPr marL="457200" indent="-457200">
              <a:buAutoNum type="arabicPeriod"/>
            </a:pPr>
            <a:r>
              <a:rPr lang="de-DE" sz="3200" dirty="0" smtClean="0"/>
              <a:t>Handeln am geeigneten Material</a:t>
            </a:r>
          </a:p>
          <a:p>
            <a:pPr marL="457200" indent="-457200">
              <a:buAutoNum type="arabicPeriod"/>
            </a:pPr>
            <a:r>
              <a:rPr lang="de-DE" sz="3200" dirty="0" smtClean="0"/>
              <a:t>Beschreibung der Materialhandlung</a:t>
            </a:r>
          </a:p>
          <a:p>
            <a:pPr marL="457200" indent="-457200">
              <a:buAutoNum type="arabicPeriod"/>
            </a:pPr>
            <a:r>
              <a:rPr lang="de-DE" sz="3200" dirty="0" smtClean="0"/>
              <a:t>Beschreibung der Materialhandlung in der Vorstellung</a:t>
            </a:r>
          </a:p>
          <a:p>
            <a:pPr marL="457200" indent="-457200">
              <a:buAutoNum type="arabicPeriod"/>
            </a:pPr>
            <a:r>
              <a:rPr lang="de-DE" sz="3200" dirty="0" smtClean="0"/>
              <a:t>Arbeit auf der symbolischen </a:t>
            </a:r>
            <a:r>
              <a:rPr lang="de-DE" sz="3200" dirty="0" smtClean="0"/>
              <a:t>Ebene</a:t>
            </a: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40743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7634" y="192504"/>
            <a:ext cx="11556732" cy="6487427"/>
          </a:xfrm>
        </p:spPr>
        <p:txBody>
          <a:bodyPr>
            <a:normAutofit fontScale="85000" lnSpcReduction="20000"/>
          </a:bodyPr>
          <a:lstStyle/>
          <a:p>
            <a:r>
              <a:rPr lang="de-DE" sz="7300" dirty="0" smtClean="0"/>
              <a:t>Phase </a:t>
            </a:r>
            <a:r>
              <a:rPr lang="de-DE" sz="7300" dirty="0" smtClean="0"/>
              <a:t>1</a:t>
            </a:r>
            <a:endParaRPr lang="de-DE" sz="7300" dirty="0" smtClean="0"/>
          </a:p>
          <a:p>
            <a:r>
              <a:rPr lang="de-DE" sz="7300" dirty="0" smtClean="0"/>
              <a:t>Handeln am geeigneten Material</a:t>
            </a:r>
          </a:p>
          <a:p>
            <a:endParaRPr lang="de-DE" sz="3800" dirty="0"/>
          </a:p>
          <a:p>
            <a:r>
              <a:rPr lang="de-DE" sz="3800" dirty="0" smtClean="0"/>
              <a:t>Aufgabe</a:t>
            </a:r>
          </a:p>
          <a:p>
            <a:r>
              <a:rPr lang="de-DE" sz="3800" dirty="0" smtClean="0"/>
              <a:t>8 + 5</a:t>
            </a:r>
          </a:p>
          <a:p>
            <a:r>
              <a:rPr lang="de-DE" sz="3800" dirty="0" smtClean="0"/>
              <a:t>Einer plus Einer mit Zehnerübergang</a:t>
            </a:r>
          </a:p>
          <a:p>
            <a:endParaRPr lang="de-DE" sz="3800" dirty="0"/>
          </a:p>
          <a:p>
            <a:pPr marL="457200" indent="-457200">
              <a:buAutoNum type="arabicPeriod"/>
            </a:pPr>
            <a:r>
              <a:rPr lang="de-DE" sz="3800" dirty="0" smtClean="0"/>
              <a:t>Schritt: 8 rote Plättchen zügig abzählen und in die obere Reihe des Rechenschiffchens legen</a:t>
            </a:r>
          </a:p>
          <a:p>
            <a:r>
              <a:rPr lang="de-DE" sz="3800" dirty="0" smtClean="0"/>
              <a:t>2. Schritt: 5 blaue Plättchen in die untere Reihe des Rechenschiffchens legen</a:t>
            </a:r>
          </a:p>
          <a:p>
            <a:r>
              <a:rPr lang="de-DE" sz="3800" dirty="0" smtClean="0"/>
              <a:t>3. Schritt: Die Zahl 13 </a:t>
            </a:r>
            <a:r>
              <a:rPr lang="de-DE" sz="3800" dirty="0" smtClean="0"/>
              <a:t>erfassen</a:t>
            </a:r>
            <a:endParaRPr lang="de-DE" sz="3800" dirty="0" smtClean="0"/>
          </a:p>
        </p:txBody>
      </p:sp>
    </p:spTree>
    <p:extLst>
      <p:ext uri="{BB962C8B-B14F-4D97-AF65-F5344CB8AC3E}">
        <p14:creationId xmlns:p14="http://schemas.microsoft.com/office/powerpoint/2010/main" val="42407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9646" y="1905800"/>
            <a:ext cx="10632708" cy="3051209"/>
          </a:xfrm>
        </p:spPr>
        <p:txBody>
          <a:bodyPr>
            <a:normAutofit/>
          </a:bodyPr>
          <a:lstStyle/>
          <a:p>
            <a:r>
              <a:rPr lang="de-DE" sz="4000" dirty="0" smtClean="0"/>
              <a:t>Phase </a:t>
            </a:r>
            <a:r>
              <a:rPr lang="de-DE" sz="4000" dirty="0" smtClean="0"/>
              <a:t>2</a:t>
            </a:r>
            <a:endParaRPr lang="de-DE" sz="4000" dirty="0" smtClean="0"/>
          </a:p>
          <a:p>
            <a:r>
              <a:rPr lang="de-DE" sz="4000" dirty="0" smtClean="0"/>
              <a:t>Beschreibung der Materialhandlung</a:t>
            </a:r>
          </a:p>
          <a:p>
            <a:endParaRPr lang="de-DE" sz="3200" dirty="0"/>
          </a:p>
          <a:p>
            <a:r>
              <a:rPr lang="de-DE" sz="3200" dirty="0" smtClean="0"/>
              <a:t>Der Schüler diktiert die Aufgabe 8 + 5 der fördernden Lehrkraft und kontrolliert die Handlung des Partners durch Beobachten</a:t>
            </a:r>
            <a:r>
              <a:rPr lang="de-DE" sz="3200" dirty="0" smtClean="0"/>
              <a:t>.</a:t>
            </a:r>
            <a:endParaRPr lang="de-DE" sz="3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8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377" y="1347532"/>
            <a:ext cx="12057246" cy="416052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Phase </a:t>
            </a:r>
            <a:r>
              <a:rPr lang="de-DE" sz="4000" dirty="0" smtClean="0"/>
              <a:t>3</a:t>
            </a:r>
            <a:endParaRPr lang="de-DE" sz="4000" dirty="0" smtClean="0"/>
          </a:p>
          <a:p>
            <a:r>
              <a:rPr lang="de-DE" sz="4000" dirty="0" smtClean="0"/>
              <a:t>Beschreibung der Materialhandlung in der Vorstellung</a:t>
            </a:r>
          </a:p>
          <a:p>
            <a:endParaRPr lang="de-DE" sz="3200" dirty="0"/>
          </a:p>
          <a:p>
            <a:r>
              <a:rPr lang="de-DE" sz="3200" dirty="0" smtClean="0"/>
              <a:t>Zwischen Schüler und Material </a:t>
            </a:r>
            <a:r>
              <a:rPr lang="de-DE" sz="3200" dirty="0" smtClean="0"/>
              <a:t>ist ein Sichtschutz aufgestellt.</a:t>
            </a:r>
          </a:p>
          <a:p>
            <a:r>
              <a:rPr lang="de-DE" sz="3200" dirty="0" smtClean="0"/>
              <a:t>Der Schüler beschreibt den Handlungsvorgang.</a:t>
            </a:r>
          </a:p>
          <a:p>
            <a:r>
              <a:rPr lang="de-DE" sz="3200" dirty="0" smtClean="0"/>
              <a:t>Er stellt sich dabei das Material vor</a:t>
            </a:r>
            <a:r>
              <a:rPr lang="de-DE" sz="3200" dirty="0" smtClean="0"/>
              <a:t>.</a:t>
            </a: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367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135780"/>
            <a:ext cx="9144000" cy="4600876"/>
          </a:xfrm>
        </p:spPr>
        <p:txBody>
          <a:bodyPr>
            <a:normAutofit/>
          </a:bodyPr>
          <a:lstStyle/>
          <a:p>
            <a:r>
              <a:rPr lang="de-DE" sz="4000" dirty="0" smtClean="0"/>
              <a:t>Phase </a:t>
            </a:r>
            <a:r>
              <a:rPr lang="de-DE" sz="4000" dirty="0" smtClean="0"/>
              <a:t>4</a:t>
            </a:r>
            <a:endParaRPr lang="de-DE" sz="4000" dirty="0" smtClean="0"/>
          </a:p>
          <a:p>
            <a:r>
              <a:rPr lang="de-DE" sz="4000" dirty="0" smtClean="0"/>
              <a:t>Arbeit auf der symbolischen Ebene</a:t>
            </a:r>
          </a:p>
          <a:p>
            <a:endParaRPr lang="de-DE" sz="3200" dirty="0"/>
          </a:p>
          <a:p>
            <a:r>
              <a:rPr lang="de-DE" sz="3200" dirty="0" smtClean="0"/>
              <a:t>Üben und Automatisieren des gleichen Typs:</a:t>
            </a:r>
          </a:p>
          <a:p>
            <a:endParaRPr lang="de-DE" sz="3200" dirty="0" smtClean="0"/>
          </a:p>
          <a:p>
            <a:r>
              <a:rPr lang="de-DE" sz="3200" dirty="0" smtClean="0"/>
              <a:t>hier</a:t>
            </a:r>
            <a:endParaRPr lang="de-DE" sz="3200" dirty="0" smtClean="0"/>
          </a:p>
          <a:p>
            <a:r>
              <a:rPr lang="de-DE" sz="3200" dirty="0" smtClean="0"/>
              <a:t>Einer plus Einer mit </a:t>
            </a:r>
            <a:r>
              <a:rPr lang="de-DE" sz="3200" dirty="0" smtClean="0"/>
              <a:t>Zehnerübergang</a:t>
            </a: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16037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96254"/>
            <a:ext cx="9144000" cy="6761746"/>
          </a:xfrm>
        </p:spPr>
        <p:txBody>
          <a:bodyPr>
            <a:normAutofit fontScale="40000" lnSpcReduction="20000"/>
          </a:bodyPr>
          <a:lstStyle/>
          <a:p>
            <a:r>
              <a:rPr lang="de-DE" sz="6400" dirty="0" smtClean="0"/>
              <a:t>Anbahnen von </a:t>
            </a:r>
            <a:r>
              <a:rPr lang="de-DE" sz="6400" dirty="0" smtClean="0"/>
              <a:t>Rechenstrategien</a:t>
            </a:r>
            <a:endParaRPr lang="de-DE" sz="6400" dirty="0"/>
          </a:p>
          <a:p>
            <a:r>
              <a:rPr lang="de-DE" sz="4000" dirty="0" smtClean="0"/>
              <a:t>Nach Förder- und Diagnosebox Mathe (Schroedel-Verlag) (H-Kärtchen)</a:t>
            </a:r>
          </a:p>
          <a:p>
            <a:endParaRPr lang="de-DE" sz="4000" dirty="0"/>
          </a:p>
          <a:p>
            <a:r>
              <a:rPr lang="de-DE" sz="4000" dirty="0" smtClean="0"/>
              <a:t>Addition und Subtraktion mit Zehnerstopp</a:t>
            </a:r>
          </a:p>
          <a:p>
            <a:r>
              <a:rPr lang="de-DE" sz="4000" dirty="0" smtClean="0"/>
              <a:t>5 + 6</a:t>
            </a:r>
          </a:p>
          <a:p>
            <a:endParaRPr lang="de-DE" sz="4000" dirty="0"/>
          </a:p>
          <a:p>
            <a:r>
              <a:rPr lang="de-DE" sz="4000" dirty="0" smtClean="0"/>
              <a:t>Addition fast Verdoppeln / </a:t>
            </a:r>
            <a:r>
              <a:rPr lang="de-DE" sz="4000" dirty="0" smtClean="0"/>
              <a:t>schrittweise</a:t>
            </a:r>
            <a:endParaRPr lang="de-DE" sz="4000" dirty="0" smtClean="0"/>
          </a:p>
          <a:p>
            <a:r>
              <a:rPr lang="de-DE" sz="4000" dirty="0" smtClean="0"/>
              <a:t>7 + 8; 7 + 7 + 1</a:t>
            </a:r>
          </a:p>
          <a:p>
            <a:r>
              <a:rPr lang="de-DE" sz="4000" dirty="0" smtClean="0"/>
              <a:t>7 + 8; 8 + 8 </a:t>
            </a:r>
            <a:r>
              <a:rPr lang="de-DE" sz="4000" dirty="0" smtClean="0"/>
              <a:t>- 1</a:t>
            </a:r>
            <a:endParaRPr lang="de-DE" sz="4000" dirty="0" smtClean="0"/>
          </a:p>
          <a:p>
            <a:r>
              <a:rPr lang="de-DE" sz="4000" dirty="0" smtClean="0"/>
              <a:t>7 + 8; 7 </a:t>
            </a:r>
            <a:r>
              <a:rPr lang="de-DE" sz="4000" dirty="0" smtClean="0"/>
              <a:t>+ 3 + 5</a:t>
            </a:r>
          </a:p>
          <a:p>
            <a:endParaRPr lang="de-DE" sz="4000" dirty="0"/>
          </a:p>
          <a:p>
            <a:r>
              <a:rPr lang="de-DE" sz="4000" dirty="0" smtClean="0"/>
              <a:t>Addition und Subtraktion mit Hilfsaufgabe </a:t>
            </a:r>
            <a:r>
              <a:rPr lang="de-DE" sz="4000" dirty="0" smtClean="0"/>
              <a:t>schrittweise</a:t>
            </a:r>
            <a:endParaRPr lang="de-DE" sz="4000" dirty="0" smtClean="0"/>
          </a:p>
          <a:p>
            <a:r>
              <a:rPr lang="de-DE" sz="4000" dirty="0" smtClean="0"/>
              <a:t>6 + 9; 6 + 10 – </a:t>
            </a:r>
            <a:r>
              <a:rPr lang="de-DE" sz="4000" dirty="0" smtClean="0"/>
              <a:t>1</a:t>
            </a:r>
          </a:p>
          <a:p>
            <a:r>
              <a:rPr lang="de-DE" sz="4000" dirty="0" smtClean="0"/>
              <a:t>6 </a:t>
            </a:r>
            <a:r>
              <a:rPr lang="de-DE" sz="4000" dirty="0" smtClean="0"/>
              <a:t>+ 9; 6 + 4 + </a:t>
            </a:r>
            <a:r>
              <a:rPr lang="de-DE" sz="4000" dirty="0" smtClean="0"/>
              <a:t>5</a:t>
            </a:r>
          </a:p>
          <a:p>
            <a:endParaRPr lang="de-DE" sz="4000" dirty="0" smtClean="0"/>
          </a:p>
          <a:p>
            <a:r>
              <a:rPr lang="de-DE" sz="4000" dirty="0" smtClean="0"/>
              <a:t>Addition und Subtraktion </a:t>
            </a:r>
            <a:r>
              <a:rPr lang="de-DE" sz="4000" dirty="0"/>
              <a:t>s</a:t>
            </a:r>
            <a:r>
              <a:rPr lang="de-DE" sz="4000" dirty="0" smtClean="0"/>
              <a:t>chrittweise rechnen</a:t>
            </a:r>
            <a:endParaRPr lang="de-DE" sz="4000" dirty="0" smtClean="0"/>
          </a:p>
          <a:p>
            <a:r>
              <a:rPr lang="de-DE" sz="4000" dirty="0" smtClean="0"/>
              <a:t>52 + 37; 52 + 30 + 7; 82 + 7; </a:t>
            </a:r>
            <a:r>
              <a:rPr lang="de-DE" sz="4000" dirty="0" smtClean="0"/>
              <a:t>89</a:t>
            </a:r>
          </a:p>
          <a:p>
            <a:endParaRPr lang="de-DE" sz="4000" dirty="0" smtClean="0"/>
          </a:p>
          <a:p>
            <a:r>
              <a:rPr lang="de-DE" sz="4000" dirty="0" smtClean="0"/>
              <a:t>Subtraktion ergänzen </a:t>
            </a:r>
            <a:r>
              <a:rPr lang="de-DE" sz="4000" dirty="0" smtClean="0"/>
              <a:t>schrittweise</a:t>
            </a:r>
            <a:endParaRPr lang="de-DE" sz="4000" dirty="0" smtClean="0"/>
          </a:p>
          <a:p>
            <a:r>
              <a:rPr lang="de-DE" sz="4000" dirty="0" smtClean="0"/>
              <a:t>74 – 69; 69 + ____ = 74</a:t>
            </a:r>
          </a:p>
          <a:p>
            <a:endParaRPr lang="de-DE" sz="4000" dirty="0"/>
          </a:p>
          <a:p>
            <a:r>
              <a:rPr lang="de-DE" sz="4000" dirty="0" smtClean="0"/>
              <a:t>Transferaufgaben / </a:t>
            </a:r>
            <a:r>
              <a:rPr lang="de-DE" sz="4000" dirty="0" smtClean="0"/>
              <a:t>spielen mit Zahlen</a:t>
            </a:r>
            <a:endParaRPr lang="de-DE" sz="4000" dirty="0" smtClean="0"/>
          </a:p>
        </p:txBody>
      </p:sp>
    </p:spTree>
    <p:extLst>
      <p:ext uri="{BB962C8B-B14F-4D97-AF65-F5344CB8AC3E}">
        <p14:creationId xmlns:p14="http://schemas.microsoft.com/office/powerpoint/2010/main" val="570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Breitbild</PresentationFormat>
  <Paragraphs>89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 User</dc:creator>
  <cp:lastModifiedBy>Windows User</cp:lastModifiedBy>
  <cp:revision>25</cp:revision>
  <dcterms:created xsi:type="dcterms:W3CDTF">2020-01-06T12:54:04Z</dcterms:created>
  <dcterms:modified xsi:type="dcterms:W3CDTF">2020-01-06T15:20:41Z</dcterms:modified>
</cp:coreProperties>
</file>